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17" r:id="rId5"/>
    <p:sldId id="307" r:id="rId6"/>
    <p:sldId id="308" r:id="rId7"/>
    <p:sldId id="278" r:id="rId8"/>
    <p:sldId id="309" r:id="rId9"/>
    <p:sldId id="263" r:id="rId10"/>
    <p:sldId id="304" r:id="rId11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405" autoAdjust="0"/>
  </p:normalViewPr>
  <p:slideViewPr>
    <p:cSldViewPr snapToGrid="0">
      <p:cViewPr>
        <p:scale>
          <a:sx n="70" d="100"/>
          <a:sy n="70" d="100"/>
        </p:scale>
        <p:origin x="1166" y="235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82" d="100"/>
          <a:sy n="82" d="100"/>
        </p:scale>
        <p:origin x="392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3DC9A3D3-BC86-462B-9E6A-3DC2A5C98CE8}" type="datetime1">
              <a:rPr lang="pt-BR" smtClean="0"/>
              <a:t>28/08/2024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49E357A0-8177-46BC-BFCE-19D99E3453C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6934A95C-BBFD-4D68-BA25-83BF4D338B26}" type="datetime1">
              <a:rPr lang="pt-BR" smtClean="0"/>
              <a:pPr/>
              <a:t>28/08/2024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7C366290-4595-5745-A50F-D5EC13BAC60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1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2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67541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3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73721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4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74091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5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7366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6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308133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C366290-4595-5745-A50F-D5EC13BAC604}" type="slidenum">
              <a:rPr lang="pt-BR" noProof="0" smtClean="0"/>
              <a:t>7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3" name="Forma livre: Forma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rtlCol="0" anchor="ctr"/>
          <a:lstStyle>
            <a:lvl1pPr algn="ctr"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e Dois Conteúdos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a Livre: Forma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4" name="Forma Livre: Forma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6" name="Forma livre: Forma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ítulo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 rtlCol="0"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lang="pt-BR"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o Número do Slide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Dois Conteúdo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 rtlCol="0"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lang="pt-BR"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Espaço Reservado para Conteúdo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o Número do Slide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Conteúdo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a Livre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5" name="Título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7" name="Espaço reservado para a Tabela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Clique no ícone para adicionar tabela</a:t>
            </a:r>
          </a:p>
        </p:txBody>
      </p:sp>
      <p:sp>
        <p:nvSpPr>
          <p:cNvPr id="3" name="Espaço Reservado para o Número do Slide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cerramen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a Livre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rtlCol="0" anchor="ctr"/>
          <a:lstStyle>
            <a:lvl1pPr algn="l"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rtlCol="0"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lang="pt-BR"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7" name="Espaço Reservado para o Número do Slide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rma Livre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6" name="Forma Livre: Forma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rtlCol="0" anchor="ctr" anchorCtr="0"/>
          <a:lstStyle>
            <a:lvl1pPr algn="l">
              <a:defRPr lang="pt-BR" sz="32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 rtlCol="0"/>
          <a:lstStyle>
            <a:lvl1pPr marL="0" indent="0" algn="r">
              <a:buNone/>
              <a:defRPr lang="pt-BR" sz="2400" cap="all" baseline="0"/>
            </a:lvl1pPr>
            <a:lvl2pPr marL="457200" indent="0" algn="r">
              <a:buNone/>
              <a:defRPr lang="pt-BR" sz="1800">
                <a:latin typeface="+mj-lt"/>
              </a:defRPr>
            </a:lvl2pPr>
            <a:lvl3pPr marL="914400" indent="0" algn="r">
              <a:buNone/>
              <a:defRPr lang="pt-BR"/>
            </a:lvl3pPr>
            <a:lvl4pPr marL="1371600" indent="0" algn="r">
              <a:buNone/>
              <a:defRPr lang="pt-BR"/>
            </a:lvl4pPr>
            <a:lvl5pPr marL="1828800" indent="0" algn="r">
              <a:buNone/>
              <a:defRPr lang="pt-BR"/>
            </a:lvl5pPr>
          </a:lstStyle>
          <a:p>
            <a:pPr lvl="0" rtl="0"/>
            <a:r>
              <a:rPr lang="pt-BR"/>
              <a:t>Clique para adicionar o texto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m com Legenda 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rtlCol="0" anchor="ctr"/>
          <a:lstStyle>
            <a:lvl1pPr>
              <a:lnSpc>
                <a:spcPct val="75000"/>
              </a:lnSpc>
              <a:defRPr lang="pt-BR" sz="48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rtlCol="0" anchor="t">
            <a:noAutofit/>
          </a:bodyPr>
          <a:lstStyle>
            <a:lvl1pPr marL="0" indent="0" algn="r">
              <a:buNone/>
              <a:defRPr lang="pt-BR" sz="1800"/>
            </a:lvl1pPr>
            <a:lvl2pPr marL="457200" indent="0">
              <a:buNone/>
              <a:defRPr lang="pt-BR" sz="2800"/>
            </a:lvl2pPr>
            <a:lvl3pPr marL="914400" indent="0">
              <a:buNone/>
              <a:defRPr lang="pt-BR" sz="2400"/>
            </a:lvl3pPr>
            <a:lvl4pPr marL="1371600" indent="0">
              <a:buNone/>
              <a:defRPr lang="pt-BR" sz="2000"/>
            </a:lvl4pPr>
            <a:lvl5pPr marL="1828800" indent="0">
              <a:buNone/>
              <a:defRPr lang="pt-BR" sz="2000"/>
            </a:lvl5pPr>
            <a:lvl6pPr marL="2286000" indent="0">
              <a:buNone/>
              <a:defRPr lang="pt-BR" sz="2000"/>
            </a:lvl6pPr>
            <a:lvl7pPr marL="2743200" indent="0">
              <a:buNone/>
              <a:defRPr lang="pt-BR" sz="2000"/>
            </a:lvl7pPr>
            <a:lvl8pPr marL="3200400" indent="0">
              <a:buNone/>
              <a:defRPr lang="pt-BR" sz="2000"/>
            </a:lvl8pPr>
            <a:lvl9pPr marL="3657600" indent="0">
              <a:buNone/>
              <a:defRPr lang="pt-BR" sz="2000"/>
            </a:lvl9pPr>
          </a:lstStyle>
          <a:p>
            <a:pPr rtl="0"/>
            <a:r>
              <a:rPr lang="pt-BR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beçalho da Seção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rtlCol="0" anchor="b"/>
          <a:lstStyle>
            <a:lvl1pPr>
              <a:lnSpc>
                <a:spcPct val="75000"/>
              </a:lnSpc>
              <a:defRPr lang="pt-BR" sz="48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 rtlCol="0">
            <a:noAutofit/>
          </a:bodyPr>
          <a:lstStyle>
            <a:lvl1pPr marL="0" indent="0">
              <a:buNone/>
              <a:defRPr lang="pt-BR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 rtlCol="0">
            <a:noAutofit/>
          </a:bodyPr>
          <a:lstStyle>
            <a:lvl1pPr marL="0" indent="0">
              <a:buFont typeface="Courier New" panose="02070309020205020404" pitchFamily="49" charset="0"/>
              <a:buNone/>
              <a:defRPr lang="pt-BR" sz="2400" b="0" cap="all" baseline="0"/>
            </a:lvl1pPr>
            <a:lvl2pPr>
              <a:defRPr lang="pt-BR" sz="2400"/>
            </a:lvl2pPr>
            <a:lvl3pPr>
              <a:defRPr lang="pt-BR" sz="2400"/>
            </a:lvl3pPr>
            <a:lvl4pPr>
              <a:defRPr lang="pt-BR" sz="2400"/>
            </a:lvl4pPr>
            <a:lvl5pPr>
              <a:defRPr lang="pt-BR" sz="2400"/>
            </a:lvl5pPr>
          </a:lstStyle>
          <a:p>
            <a:pPr lvl="0" rtl="0"/>
            <a:r>
              <a:rPr lang="pt-BR" dirty="0"/>
              <a:t>Clique para adicionar o texto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 Conteúdo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2" name="Forma Livre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5" name="Forma Livre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3" name="Forma Livre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 rtlCol="0">
            <a:normAutofit/>
          </a:bodyPr>
          <a:lstStyle>
            <a:lvl1pPr>
              <a:defRPr lang="pt-BR" sz="2000"/>
            </a:lvl1pPr>
            <a:lvl2pPr>
              <a:defRPr lang="pt-BR" sz="1800"/>
            </a:lvl2pPr>
            <a:lvl3pPr>
              <a:defRPr lang="pt-BR" sz="1600"/>
            </a:lvl3pPr>
            <a:lvl4pPr>
              <a:defRPr lang="pt-BR" sz="1400"/>
            </a:lvl4pPr>
            <a:lvl5pPr>
              <a:defRPr lang="pt-BR" sz="14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3" name="Espaço Reservado para o Número do Slide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çã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4" name="Forma Livre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orma livre: Forma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rtlCol="0" anchor="b" anchorCtr="0"/>
          <a:lstStyle>
            <a:lvl1pPr algn="ctr">
              <a:defRPr lang="pt-BR" sz="4800" cap="none" baseline="0">
                <a:latin typeface="+mj-lt"/>
              </a:defRPr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2" name="Espaço Reservado para Texto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pt-BR" sz="2400" cap="all" baseline="0"/>
            </a:lvl1pPr>
          </a:lstStyle>
          <a:p>
            <a:pPr lvl="0" rtl="0"/>
            <a:r>
              <a:rPr lang="pt-BR"/>
              <a:t>Clique para adicionar o texto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2" name="Espaço Reservado para Conteúdo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7" name="Forma Livre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2" name="Forma Livre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5" name="Espaço Reservado para o Número do Slide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lvl="0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ítulo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/>
          <a:lstStyle>
            <a:lvl1pPr>
              <a:defRPr lang="pt-BR" sz="32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 rtlCol="0">
            <a:normAutofit/>
          </a:bodyPr>
          <a:lstStyle>
            <a:lvl1pPr marL="228600" indent="-228600">
              <a:buFont typeface="+mj-lt"/>
              <a:buAutoNum type="arabicPeriod"/>
              <a:defRPr lang="pt-BR"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lang="pt-BR"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lang="pt-BR"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lang="pt-BR"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</p:txBody>
      </p:sp>
      <p:sp>
        <p:nvSpPr>
          <p:cNvPr id="6" name="Espaço Reservado para Conteúdo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o Número do Slide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údo e imagem do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lvl="0" rtl="0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rtlCol="0" anchor="b" anchorCtr="0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 rtlCol="0">
            <a:normAutofit/>
          </a:bodyPr>
          <a:lstStyle>
            <a:lvl1pPr marL="0" indent="0">
              <a:buNone/>
              <a:defRPr lang="pt-BR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pt-BR"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 rtlCol="0">
            <a:normAutofit/>
          </a:bodyPr>
          <a:lstStyle>
            <a:lvl1pPr marL="0" indent="0" algn="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1400">
                <a:solidFill>
                  <a:schemeClr val="tx1"/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1400">
                <a:solidFill>
                  <a:schemeClr val="tx1"/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pPr rtl="0"/>
            <a:fld id="{58FB4751-880F-D840-AAA9-3A15815CC996}" type="slidenum">
              <a:rPr lang="pt-BR" smtClean="0"/>
              <a:pPr rtl="0"/>
              <a:t>‹nº›</a:t>
            </a:fld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924" y="914400"/>
            <a:ext cx="10360152" cy="5029200"/>
          </a:xfrm>
        </p:spPr>
        <p:txBody>
          <a:bodyPr rtlCol="0" anchor="ctr"/>
          <a:lstStyle>
            <a:defPPr>
              <a:defRPr lang="pt-BR"/>
            </a:defPPr>
          </a:lstStyle>
          <a:p>
            <a:pPr rtl="0"/>
            <a:r>
              <a:rPr lang="pt-BR" dirty="0"/>
              <a:t>CAFECONNECT</a:t>
            </a:r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F46C7B-D29F-368C-FEEC-CDFA125F8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467" y="914400"/>
            <a:ext cx="5641848" cy="502920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SUMÁRIO</a:t>
            </a:r>
          </a:p>
        </p:txBody>
      </p:sp>
      <p:graphicFrame>
        <p:nvGraphicFramePr>
          <p:cNvPr id="6" name="Tabela 4">
            <a:extLst>
              <a:ext uri="{FF2B5EF4-FFF2-40B4-BE49-F238E27FC236}">
                <a16:creationId xmlns:a16="http://schemas.microsoft.com/office/drawing/2014/main" id="{0D6FB95E-6987-A57C-3663-3FD6F6FAC2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035021"/>
              </p:ext>
            </p:extLst>
          </p:nvPr>
        </p:nvGraphicFramePr>
        <p:xfrm>
          <a:off x="6869113" y="1143000"/>
          <a:ext cx="4190999" cy="4614818"/>
        </p:xfrm>
        <a:graphic>
          <a:graphicData uri="http://schemas.openxmlformats.org/drawingml/2006/table">
            <a:tbl>
              <a:tblPr firstRow="1" bandRow="1"/>
              <a:tblGrid>
                <a:gridCol w="4190999">
                  <a:extLst>
                    <a:ext uri="{9D8B030D-6E8A-4147-A177-3AD203B41FA5}">
                      <a16:colId xmlns:a16="http://schemas.microsoft.com/office/drawing/2014/main" val="1563570424"/>
                    </a:ext>
                  </a:extLst>
                </a:gridCol>
              </a:tblGrid>
              <a:tr h="78279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CONTEXTUALIZAÇÃO</a:t>
                      </a:r>
                      <a:endParaRPr lang="pt-BR" sz="2400" b="0" dirty="0">
                        <a:latin typeface="+mj-lt"/>
                      </a:endParaRPr>
                    </a:p>
                    <a:p>
                      <a:pPr algn="r" rtl="0"/>
                      <a:r>
                        <a:rPr lang="pt-BR" sz="2400" b="0" dirty="0">
                          <a:latin typeface="+mj-lt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471877"/>
                  </a:ext>
                </a:extLst>
              </a:tr>
              <a:tr h="97900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DESCRIÇÃO DO PROJETO</a:t>
                      </a:r>
                    </a:p>
                    <a:p>
                      <a:pPr algn="r" rtl="0"/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6238222"/>
                  </a:ext>
                </a:extLst>
              </a:tr>
              <a:tr h="998987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r" rtl="0"/>
                      <a:r>
                        <a:rPr lang="pt-BR" sz="2400" b="0" dirty="0"/>
                        <a:t>VÍDEO</a:t>
                      </a:r>
                    </a:p>
                    <a:p>
                      <a:pPr algn="r" rtl="0"/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4452646"/>
                  </a:ext>
                </a:extLst>
              </a:tr>
              <a:tr h="95902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r>
                        <a:rPr lang="pt-BR" sz="2400" b="0" dirty="0"/>
                        <a:t>CONCLUSÃO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r>
                        <a:rPr lang="pt-BR" sz="2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 6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0977400"/>
                  </a:ext>
                </a:extLst>
              </a:tr>
              <a:tr h="854835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pt-BR"/>
                      </a:pPr>
                      <a:endParaRPr lang="pt-BR" sz="24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6376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6478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03EE45-3924-5A20-4FDE-7EA6BBEBD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rtlCol="0" anchor="b">
            <a:normAutofit fontScale="90000"/>
          </a:bodyPr>
          <a:lstStyle>
            <a:defPPr>
              <a:defRPr lang="pt-BR"/>
            </a:defPPr>
          </a:lstStyle>
          <a:p>
            <a:r>
              <a:rPr lang="pt-BR" sz="3600" b="0" dirty="0"/>
              <a:t>CONTEXTUALIZAÇÃO</a:t>
            </a:r>
            <a:br>
              <a:rPr lang="pt-BR" sz="3200" b="0" dirty="0">
                <a:latin typeface="+mj-lt"/>
              </a:rPr>
            </a:br>
            <a:endParaRPr lang="pt-BR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0F586-3EAD-D89D-A6DE-3DE69EC2A8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8412481" cy="3840480"/>
          </a:xfrm>
        </p:spPr>
        <p:txBody>
          <a:bodyPr/>
          <a:lstStyle/>
          <a:p>
            <a:pPr marL="0" indent="0" algn="just">
              <a:buNone/>
            </a:pPr>
            <a:endParaRPr lang="pt-BR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 e-</a:t>
            </a:r>
            <a:r>
              <a:rPr lang="pt-BR" sz="1800" dirty="0">
                <a:latin typeface="Arial" panose="020B0604020202020204" pitchFamily="34" charset="0"/>
                <a:ea typeface="Arial" panose="020B0604020202020204" pitchFamily="34" charset="0"/>
              </a:rPr>
              <a:t>commerce tem dados que, evidencia </a:t>
            </a: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 aumento do número de consumidores que preferem comprar online em vez de em lojas físicas, conforme dados da </a:t>
            </a:r>
            <a:r>
              <a:rPr lang="pt-BR" sz="18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YouGov</a:t>
            </a: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A citação de Lucio (2023) revela que mais da metade dos brasileiros adultos prefere fazer compras online, indicando uma demanda substancial por plataformas de e-commerce.</a:t>
            </a:r>
          </a:p>
          <a:p>
            <a:pPr marL="0" indent="0" algn="just">
              <a:buNone/>
            </a:pPr>
            <a:endParaRPr lang="pt-BR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Dado esse fato, podemos ver que o e-commerce está no estado de ascensão e, proporcionando a experiência de compra para a grande diversidade de clientes.</a:t>
            </a:r>
          </a:p>
          <a:p>
            <a:pPr marL="0" indent="0">
              <a:buNone/>
            </a:pP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8CD8793-B360-37CC-ED82-6492C0A147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 flipH="1">
            <a:off x="11511636" y="7122159"/>
            <a:ext cx="345744" cy="15737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74932021-58D9-6C2F-62C7-FB57BD0D3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58FB4751-880F-D840-AAA9-3A15815CC996}" type="slidenum">
              <a:rPr lang="pt-BR" smtClean="0"/>
              <a:pPr rtl="0">
                <a:spcAft>
                  <a:spcPts val="600"/>
                </a:spcAft>
              </a:pPr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232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46480"/>
            <a:ext cx="5641848" cy="5029200"/>
          </a:xfrm>
        </p:spPr>
        <p:txBody>
          <a:bodyPr rtlCol="0" anchor="ctr">
            <a:normAutofit/>
          </a:bodyPr>
          <a:lstStyle>
            <a:defPPr>
              <a:defRPr lang="pt-BR"/>
            </a:defPPr>
          </a:lstStyle>
          <a:p>
            <a:pPr algn="r" rtl="0"/>
            <a:r>
              <a:rPr lang="pt-BR" sz="4800" b="0" dirty="0"/>
              <a:t>DESCRIÇÃO DO PROJETO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000EBDF4-3413-FCF9-2E25-9A254A61F2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rtlCol="0" anchor="ctr">
            <a:normAutofit fontScale="70000" lnSpcReduction="20000"/>
          </a:bodyPr>
          <a:lstStyle>
            <a:defPPr>
              <a:defRPr lang="pt-BR"/>
            </a:defPPr>
          </a:lstStyle>
          <a:p>
            <a:pPr marL="342900" lvl="0" indent="-342900" algn="just">
              <a:lnSpc>
                <a:spcPct val="150000"/>
              </a:lnSpc>
              <a:spcBef>
                <a:spcPts val="15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BR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Temos o objetivo de deixar a usabilidade do e-commerce simples e fácil de interagir, com o intuito de agradar o nosso público alvo.</a:t>
            </a:r>
          </a:p>
          <a:p>
            <a:pPr marL="342900" lvl="0" indent="-342900" algn="just">
              <a:lnSpc>
                <a:spcPct val="150000"/>
              </a:lnSpc>
              <a:spcBef>
                <a:spcPts val="15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BR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Listar os diferentes tipos de café disponíveis para venda no e-commerce, incluindo descrições detalhadas e informações sobre origem, sabor e características de cada produto;</a:t>
            </a:r>
            <a:endParaRPr lang="pt-BR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15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BR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Coletar e analisar dados de desempenho do e-commerce, incluindo tráfego do site, taxas de conversão, valor médio do pedido e fontes de tráfego, para avaliar o sucesso do projeto.</a:t>
            </a:r>
            <a:endParaRPr lang="pt-BR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ítulo 18">
            <a:extLst>
              <a:ext uri="{FF2B5EF4-FFF2-40B4-BE49-F238E27FC236}">
                <a16:creationId xmlns:a16="http://schemas.microsoft.com/office/drawing/2014/main" id="{A7BE12AD-D808-BDE0-3EB8-5BC50B1D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240" y="325120"/>
            <a:ext cx="7534656" cy="914400"/>
          </a:xfrm>
        </p:spPr>
        <p:txBody>
          <a:bodyPr rtlCol="0"/>
          <a:lstStyle>
            <a:defPPr>
              <a:defRPr lang="pt-BR"/>
            </a:defPPr>
          </a:lstStyle>
          <a:p>
            <a:r>
              <a:rPr lang="pt-BR" sz="3200" b="0" dirty="0"/>
              <a:t>VÍDEO</a:t>
            </a:r>
            <a:br>
              <a:rPr lang="pt-BR" sz="3200" b="0" dirty="0"/>
            </a:br>
            <a:endParaRPr lang="pt-BR" dirty="0"/>
          </a:p>
        </p:txBody>
      </p:sp>
      <p:pic>
        <p:nvPicPr>
          <p:cNvPr id="2" name="ApresentaçaoComLegenda">
            <a:hlinkClick r:id="" action="ppaction://media"/>
            <a:extLst>
              <a:ext uri="{FF2B5EF4-FFF2-40B4-BE49-F238E27FC236}">
                <a16:creationId xmlns:a16="http://schemas.microsoft.com/office/drawing/2014/main" id="{F5795980-D6E3-4BCC-6372-6FC9DA3D3DAE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97489" y="1444071"/>
            <a:ext cx="9197022" cy="4883682"/>
          </a:xfrm>
        </p:spPr>
      </p:pic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50CD348E-9357-0442-4555-AF6B4AFE3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fld id="{58FB4751-880F-D840-AAA9-3A15815CC996}" type="slidenum">
              <a:rPr lang="pt-BR" smtClean="0"/>
              <a:pPr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66913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2">
            <a:extLst>
              <a:ext uri="{FF2B5EF4-FFF2-40B4-BE49-F238E27FC236}">
                <a16:creationId xmlns:a16="http://schemas.microsoft.com/office/drawing/2014/main" id="{2A3D95EF-8A67-7F71-37EF-9EB02511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1595120"/>
          </a:xfrm>
        </p:spPr>
        <p:txBody>
          <a:bodyPr rtlCol="0" anchor="b"/>
          <a:lstStyle>
            <a:defPPr>
              <a:defRPr lang="pt-BR"/>
            </a:defPPr>
          </a:lstStyle>
          <a:p>
            <a:pPr rtl="0"/>
            <a:r>
              <a:rPr lang="pt-BR" dirty="0"/>
              <a:t>CONCLUSÃO</a:t>
            </a:r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C7846849-DC0A-EE3B-2E5E-D669EC1273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41114" y="3183617"/>
            <a:ext cx="8109772" cy="2644775"/>
          </a:xfrm>
        </p:spPr>
        <p:txBody>
          <a:bodyPr rtlCol="0">
            <a:normAutofit fontScale="92500" lnSpcReduction="20000"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Então podemos concluir que,, o desenvolvimento de um e-commerce focado na venda de itens relacionados ao café oferece uma oportunidade única de atender a um mercado em crescimento, proporcionando uma experiência personalizada e conveniente para os amantes de café. e o foco na qualidade e variedade de produtos, esse e-commerce tem o potencial de se destacar no mercado, fidelizar clientes e expandir de forma escalável.</a:t>
            </a:r>
          </a:p>
        </p:txBody>
      </p:sp>
    </p:spTree>
    <p:extLst>
      <p:ext uri="{BB962C8B-B14F-4D97-AF65-F5344CB8AC3E}">
        <p14:creationId xmlns:p14="http://schemas.microsoft.com/office/powerpoint/2010/main" val="1096717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4925961" cy="502920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OBRIGADO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C6DCC38C-603B-CCD0-2914-0BBCD4F4F7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914400"/>
            <a:ext cx="4620768" cy="5029200"/>
          </a:xfrm>
        </p:spPr>
        <p:txBody>
          <a:bodyPr rtlCol="0" anchor="ctr"/>
          <a:lstStyle>
            <a:defPPr>
              <a:defRPr lang="pt-BR"/>
            </a:defPPr>
          </a:lstStyle>
          <a:p>
            <a:pPr algn="just" rtl="0"/>
            <a:r>
              <a:rPr lang="pt-BR" dirty="0"/>
              <a:t>Fernando Carneiro da Silva</a:t>
            </a:r>
          </a:p>
          <a:p>
            <a:pPr algn="just" rtl="0"/>
            <a:r>
              <a:rPr lang="pt-BR" dirty="0"/>
              <a:t>Gabriel Alves do Carmo</a:t>
            </a:r>
          </a:p>
          <a:p>
            <a:pPr algn="just" rtl="0"/>
            <a:r>
              <a:rPr lang="pt-BR" dirty="0" err="1"/>
              <a:t>Geovanna</a:t>
            </a:r>
            <a:r>
              <a:rPr lang="pt-BR" dirty="0"/>
              <a:t> Fernandes de Oliveira</a:t>
            </a:r>
          </a:p>
          <a:p>
            <a:pPr algn="just" rtl="0"/>
            <a:r>
              <a:rPr lang="pt-BR" dirty="0"/>
              <a:t>Gustavo Gregório </a:t>
            </a:r>
            <a:r>
              <a:rPr lang="pt-BR" dirty="0" err="1"/>
              <a:t>Nicolaci</a:t>
            </a:r>
            <a:endParaRPr lang="pt-BR" dirty="0"/>
          </a:p>
          <a:p>
            <a:pPr algn="just" rtl="0"/>
            <a:r>
              <a:rPr lang="pt-BR" dirty="0"/>
              <a:t>João Pedro de Lima Alves</a:t>
            </a:r>
          </a:p>
        </p:txBody>
      </p:sp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976581_TF11964407_Win32" id="{641A8895-4354-406C-B9CA-F891BA043988}" vid="{629FFE0F-8D71-4964-97CB-CAB875D893B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{5F9680E6-08A8-419F-8036-1A6173B314AD}tf11964407_win32</Template>
  <TotalTime>43</TotalTime>
  <Words>294</Words>
  <Application>Microsoft Office PowerPoint</Application>
  <PresentationFormat>Widescreen</PresentationFormat>
  <Paragraphs>37</Paragraphs>
  <Slides>7</Slides>
  <Notes>7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5" baseType="lpstr">
      <vt:lpstr>Arial</vt:lpstr>
      <vt:lpstr>Calibri</vt:lpstr>
      <vt:lpstr>Courier New</vt:lpstr>
      <vt:lpstr>Gill Sans Nova Light</vt:lpstr>
      <vt:lpstr>Sagona Book</vt:lpstr>
      <vt:lpstr>Symbol</vt:lpstr>
      <vt:lpstr>Times New Roman</vt:lpstr>
      <vt:lpstr>Personalizado</vt:lpstr>
      <vt:lpstr>CAFECONNECT</vt:lpstr>
      <vt:lpstr>SUMÁRIO</vt:lpstr>
      <vt:lpstr>CONTEXTUALIZAÇÃO </vt:lpstr>
      <vt:lpstr>DESCRIÇÃO DO PROJETO</vt:lpstr>
      <vt:lpstr>VÍDEO </vt:lpstr>
      <vt:lpstr>CONCLUSÃO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 ARAUJO MOITA</dc:creator>
  <cp:lastModifiedBy>FERNANDO CARNEIRO DA SILVA</cp:lastModifiedBy>
  <cp:revision>2</cp:revision>
  <dcterms:created xsi:type="dcterms:W3CDTF">2024-08-27T20:15:00Z</dcterms:created>
  <dcterms:modified xsi:type="dcterms:W3CDTF">2024-08-28T17:13:58Z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